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6" r:id="rId5"/>
    <p:sldId id="258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93AA-5E54-4EBA-B1F7-F81C3E5042C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A493AA-5E54-4EBA-B1F7-F81C3E5042C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23745C-FF22-44B0-9516-2548CD0FA24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602" y="764704"/>
            <a:ext cx="7851648" cy="64807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141E15"/>
                </a:solidFill>
              </a:rPr>
              <a:t>Страна правильной речи</a:t>
            </a:r>
            <a:endParaRPr lang="ru-RU" sz="4000" dirty="0">
              <a:solidFill>
                <a:srgbClr val="141E15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68787" y="2024844"/>
            <a:ext cx="7854696" cy="648072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/>
              <a:t>Интерактивный </a:t>
            </a:r>
            <a:r>
              <a:rPr lang="ru-RU" sz="3200" dirty="0" smtClean="0"/>
              <a:t>мастер-класс </a:t>
            </a:r>
          </a:p>
          <a:p>
            <a:pPr algn="ctr"/>
            <a:endParaRPr lang="ru-RU" sz="3200" dirty="0" smtClean="0"/>
          </a:p>
          <a:p>
            <a:pPr algn="ctr"/>
            <a:endParaRPr lang="ru-RU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492896"/>
            <a:ext cx="7851648" cy="64807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rgbClr val="141E15"/>
                </a:solidFill>
              </a:rPr>
              <a:t>«ГЛАСНЫЕ ЗВУКИ»</a:t>
            </a:r>
            <a:endParaRPr lang="ru-RU" sz="4000" dirty="0">
              <a:solidFill>
                <a:srgbClr val="141E15"/>
              </a:solidFill>
            </a:endParaRPr>
          </a:p>
        </p:txBody>
      </p:sp>
      <p:pic>
        <p:nvPicPr>
          <p:cNvPr id="1026" name="Picture 2" descr="D:\Локальный диск (D)\КОНКУРС НЕФЕДОВА\2013-14\карт логопе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907565" cy="26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482770" y="4315943"/>
            <a:ext cx="3331548" cy="64807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0" dirty="0" smtClean="0">
                <a:solidFill>
                  <a:srgbClr val="141E15"/>
                </a:solidFill>
              </a:rPr>
              <a:t>Учитель-логопед </a:t>
            </a:r>
          </a:p>
          <a:p>
            <a:pPr algn="ctr"/>
            <a:r>
              <a:rPr lang="ru-RU" sz="2000" b="0" dirty="0" smtClean="0">
                <a:solidFill>
                  <a:srgbClr val="141E15"/>
                </a:solidFill>
              </a:rPr>
              <a:t>Нефедова О.С</a:t>
            </a:r>
            <a:r>
              <a:rPr lang="ru-RU" sz="1600" b="0" dirty="0" smtClean="0">
                <a:solidFill>
                  <a:srgbClr val="141E15"/>
                </a:solidFill>
              </a:rPr>
              <a:t>.</a:t>
            </a:r>
            <a:endParaRPr lang="ru-RU" sz="1600" b="0" dirty="0">
              <a:solidFill>
                <a:srgbClr val="141E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7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141E15"/>
                </a:solidFill>
              </a:rPr>
              <a:t>Итоговый продукт</a:t>
            </a:r>
            <a:endParaRPr lang="ru-RU" sz="3600" b="1" dirty="0">
              <a:solidFill>
                <a:srgbClr val="141E15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830143" y="1268760"/>
            <a:ext cx="1368152" cy="2304256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051720" y="2996952"/>
            <a:ext cx="1368152" cy="2304256"/>
          </a:xfrm>
          <a:prstGeom prst="round2Diag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3528" y="2132856"/>
            <a:ext cx="1368152" cy="2304256"/>
          </a:xfrm>
          <a:prstGeom prst="round2Diag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851920" y="4005064"/>
            <a:ext cx="1368152" cy="2304256"/>
          </a:xfrm>
          <a:prstGeom prst="round2Diag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652120" y="2924944"/>
            <a:ext cx="1368152" cy="2304256"/>
          </a:xfrm>
          <a:prstGeom prst="round2Diag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7380312" y="2132856"/>
            <a:ext cx="1368152" cy="2304256"/>
          </a:xfrm>
          <a:prstGeom prst="round2Diag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21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141E15"/>
                </a:solidFill>
              </a:rPr>
              <a:t>Цели и задачи</a:t>
            </a:r>
            <a:endParaRPr lang="ru-RU" sz="3600" b="1" dirty="0">
              <a:solidFill>
                <a:srgbClr val="141E1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2453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u="sng" dirty="0"/>
              <a:t> </a:t>
            </a:r>
            <a:r>
              <a:rPr lang="ru-RU" sz="3100" b="1" u="sng" dirty="0"/>
              <a:t>Цель:</a:t>
            </a:r>
            <a:r>
              <a:rPr lang="ru-RU" sz="3100" b="1" dirty="0"/>
              <a:t> </a:t>
            </a:r>
            <a:r>
              <a:rPr lang="ru-RU" sz="3100" b="1" dirty="0" smtClean="0"/>
              <a:t> </a:t>
            </a:r>
          </a:p>
          <a:p>
            <a:pPr marL="0" indent="0" algn="just">
              <a:buNone/>
            </a:pPr>
            <a:r>
              <a:rPr lang="ru-RU" sz="3100" dirty="0" smtClean="0"/>
              <a:t>Создание </a:t>
            </a:r>
            <a:r>
              <a:rPr lang="ru-RU" sz="3100" dirty="0"/>
              <a:t>ситуаций взаимодействия и сотрудничества между участниками образовательных отношений.</a:t>
            </a:r>
          </a:p>
          <a:p>
            <a:pPr algn="just"/>
            <a:endParaRPr lang="ru-RU" sz="3100" dirty="0"/>
          </a:p>
          <a:p>
            <a:pPr marL="0" indent="0" algn="just">
              <a:buNone/>
            </a:pPr>
            <a:r>
              <a:rPr lang="ru-RU" sz="3100" b="1" u="sng" dirty="0"/>
              <a:t>Задачи: </a:t>
            </a:r>
          </a:p>
          <a:p>
            <a:pPr algn="just">
              <a:buClr>
                <a:schemeClr val="bg1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3100" dirty="0" smtClean="0"/>
              <a:t>Расширение </a:t>
            </a:r>
            <a:r>
              <a:rPr lang="ru-RU" sz="3100" dirty="0"/>
              <a:t>возможностей понимания особенностей своего ребенка.</a:t>
            </a:r>
          </a:p>
          <a:p>
            <a:pPr algn="just">
              <a:buClr>
                <a:schemeClr val="bg1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3100" dirty="0" smtClean="0"/>
              <a:t>Активизация </a:t>
            </a:r>
            <a:r>
              <a:rPr lang="ru-RU" sz="3100" dirty="0"/>
              <a:t>коммуникаций в семье.</a:t>
            </a:r>
          </a:p>
          <a:p>
            <a:pPr algn="just">
              <a:buClr>
                <a:schemeClr val="bg1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3100" dirty="0" smtClean="0"/>
              <a:t>Ознакомление </a:t>
            </a:r>
            <a:r>
              <a:rPr lang="ru-RU" sz="3100" dirty="0"/>
              <a:t>с </a:t>
            </a:r>
            <a:r>
              <a:rPr lang="ru-RU" sz="3100" dirty="0" smtClean="0"/>
              <a:t>эффективными приёмами по </a:t>
            </a:r>
            <a:r>
              <a:rPr lang="ru-RU" sz="3100" dirty="0"/>
              <a:t>развитию фонематических процессов у </a:t>
            </a:r>
            <a:r>
              <a:rPr lang="ru-RU" sz="3100" dirty="0" smtClean="0"/>
              <a:t>дошкольников.</a:t>
            </a:r>
            <a:endParaRPr lang="ru-RU" sz="3100" dirty="0"/>
          </a:p>
          <a:p>
            <a:pPr algn="just">
              <a:buClr>
                <a:schemeClr val="bg1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3100" dirty="0" smtClean="0"/>
              <a:t>Повышение </a:t>
            </a:r>
            <a:r>
              <a:rPr lang="ru-RU" sz="3100" dirty="0"/>
              <a:t>интереса родителей к внутреннему миру ребенка.</a:t>
            </a:r>
          </a:p>
          <a:p>
            <a:pPr algn="just">
              <a:buClr>
                <a:schemeClr val="bg1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3100" dirty="0" smtClean="0"/>
              <a:t>Приобретение </a:t>
            </a:r>
            <a:r>
              <a:rPr lang="ru-RU" sz="3100" dirty="0"/>
              <a:t>родителями нового чувственного опыта при общении и взаимодействии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239604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141E15"/>
                </a:solidFill>
              </a:rPr>
              <a:t>Организация мастер-класса</a:t>
            </a:r>
            <a:endParaRPr lang="ru-RU" sz="3600" b="1" dirty="0">
              <a:solidFill>
                <a:srgbClr val="141E1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672408"/>
          </a:xfrm>
        </p:spPr>
        <p:txBody>
          <a:bodyPr/>
          <a:lstStyle/>
          <a:p>
            <a:pPr algn="just">
              <a:buClr>
                <a:schemeClr val="bg1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Мастер-класс организуется для семей воспитанников старшего дошкольного возраста.</a:t>
            </a:r>
          </a:p>
          <a:p>
            <a:pPr algn="just">
              <a:buClr>
                <a:schemeClr val="bg1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Родителям, присутствующим на мастер-классе дается информация о гласных звуках, разъясняются отличия звуков от букв,  гласных звуков от согласных.</a:t>
            </a:r>
          </a:p>
          <a:p>
            <a:pPr algn="just">
              <a:buClr>
                <a:schemeClr val="bg1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Родителям предлагается разделиться на 2 группы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04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41E15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 Одна </a:t>
            </a:r>
            <a:r>
              <a:rPr lang="ru-RU" dirty="0"/>
              <a:t>группа родителей выполняет упражнения за </a:t>
            </a:r>
            <a:r>
              <a:rPr lang="ru-RU" dirty="0" smtClean="0"/>
              <a:t>столом. Каждому раздается по 1 альбомному листу, в центре которого приклеена гласная буква (А, О, У, И или Э). Задача: вокруг гласной буквы приклеить картинки, в названии которых есть заданный звук.</a:t>
            </a:r>
          </a:p>
          <a:p>
            <a:pPr>
              <a:buClr>
                <a:srgbClr val="141E15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 Вторая группа выполняет задание в программе на интерактивной доске или за </a:t>
            </a:r>
            <a:r>
              <a:rPr lang="en-US" dirty="0" smtClean="0"/>
              <a:t>MIMIO </a:t>
            </a:r>
            <a:r>
              <a:rPr lang="ru-RU" dirty="0" smtClean="0"/>
              <a:t>столом. (Слайды представлены далее).</a:t>
            </a: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548680"/>
            <a:ext cx="8229600" cy="852704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141E15"/>
                </a:solidFill>
              </a:rPr>
              <a:t>Организация мастер-класса</a:t>
            </a:r>
            <a:endParaRPr lang="ru-RU" sz="3600" b="1" dirty="0">
              <a:solidFill>
                <a:srgbClr val="141E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7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08" y="188640"/>
            <a:ext cx="8239323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41E15"/>
                </a:solidFill>
              </a:rPr>
              <a:t>Расположите вокруг буквы 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000" b="1" dirty="0" smtClean="0">
                <a:solidFill>
                  <a:srgbClr val="141E15"/>
                </a:solidFill>
              </a:rPr>
              <a:t> картинки, в названии которых есть звук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000" b="1" dirty="0" smtClean="0">
                <a:solidFill>
                  <a:srgbClr val="141E15"/>
                </a:solidFill>
              </a:rPr>
              <a:t>, не зависимо от того, где этот звук находится в слове: в начале слова, в середине слова или в конце слова</a:t>
            </a:r>
            <a:endParaRPr lang="ru-RU" sz="2000" b="1" dirty="0">
              <a:solidFill>
                <a:srgbClr val="141E15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61" y="4228238"/>
            <a:ext cx="104400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00" y="4920301"/>
            <a:ext cx="809011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74" y="4907578"/>
            <a:ext cx="1071870" cy="75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61" y="4942971"/>
            <a:ext cx="648072" cy="5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07" y="5821034"/>
            <a:ext cx="869308" cy="53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70" y="4737628"/>
            <a:ext cx="377190" cy="60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09" y="5805264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65" y="5670139"/>
            <a:ext cx="735610" cy="7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82" y="5938775"/>
            <a:ext cx="1123846" cy="75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8" y="5889009"/>
            <a:ext cx="764317" cy="66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97" y="5440034"/>
            <a:ext cx="844344" cy="109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6" y="5180000"/>
            <a:ext cx="952783" cy="62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52" y="5677807"/>
            <a:ext cx="432205" cy="88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9" y="4516270"/>
            <a:ext cx="898400" cy="49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53713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31" y="5844887"/>
            <a:ext cx="637736" cy="69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29" y="5111513"/>
            <a:ext cx="716081" cy="34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8" y="5269787"/>
            <a:ext cx="212378" cy="94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09" y="5040617"/>
            <a:ext cx="372243" cy="52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17" y="4860277"/>
            <a:ext cx="659915" cy="70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086" y="2132856"/>
            <a:ext cx="173672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17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08" y="188640"/>
            <a:ext cx="8239323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41E15"/>
                </a:solidFill>
              </a:rPr>
              <a:t>Расположите вокруг буквы  </a:t>
            </a:r>
            <a:r>
              <a:rPr lang="ru-RU" sz="2800" b="1" dirty="0">
                <a:solidFill>
                  <a:srgbClr val="C00000"/>
                </a:solidFill>
              </a:rPr>
              <a:t>У</a:t>
            </a:r>
            <a:r>
              <a:rPr lang="ru-RU" sz="2000" b="1" dirty="0" smtClean="0">
                <a:solidFill>
                  <a:srgbClr val="141E15"/>
                </a:solidFill>
              </a:rPr>
              <a:t> картинки, в названии которых есть звук </a:t>
            </a:r>
            <a:r>
              <a:rPr lang="ru-RU" sz="2800" b="1" dirty="0">
                <a:solidFill>
                  <a:srgbClr val="C00000"/>
                </a:solidFill>
              </a:rPr>
              <a:t>У</a:t>
            </a:r>
            <a:r>
              <a:rPr lang="ru-RU" sz="2000" b="1" dirty="0" smtClean="0">
                <a:solidFill>
                  <a:srgbClr val="141E15"/>
                </a:solidFill>
              </a:rPr>
              <a:t>, не зависимо от того, где этот звук находится в слове: в начале слова, в середине слова или в конце слова</a:t>
            </a:r>
            <a:endParaRPr lang="ru-RU" sz="2000" b="1" dirty="0">
              <a:solidFill>
                <a:srgbClr val="141E15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61" y="4228238"/>
            <a:ext cx="104400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00" y="4920301"/>
            <a:ext cx="809011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74" y="4907578"/>
            <a:ext cx="1071870" cy="75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61" y="4942971"/>
            <a:ext cx="648072" cy="5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07" y="5821034"/>
            <a:ext cx="869308" cy="53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70" y="4737628"/>
            <a:ext cx="377190" cy="60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09" y="5805264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65" y="5670139"/>
            <a:ext cx="735610" cy="7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82" y="5938775"/>
            <a:ext cx="1123846" cy="75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8" y="5889009"/>
            <a:ext cx="764317" cy="66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97" y="5440034"/>
            <a:ext cx="844344" cy="109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6" y="5180000"/>
            <a:ext cx="952783" cy="62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52" y="5677807"/>
            <a:ext cx="432205" cy="88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9" y="4516270"/>
            <a:ext cx="898400" cy="49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53713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31" y="5844887"/>
            <a:ext cx="637736" cy="69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29" y="5111513"/>
            <a:ext cx="716081" cy="34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8" y="5269787"/>
            <a:ext cx="212378" cy="94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09" y="5040617"/>
            <a:ext cx="372243" cy="52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17" y="4860277"/>
            <a:ext cx="659915" cy="70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3893836" y="2348880"/>
            <a:ext cx="96062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141E15"/>
                </a:solidFill>
              </a:rPr>
              <a:t> </a:t>
            </a:r>
            <a:r>
              <a:rPr lang="ru-RU" sz="8200" b="1" dirty="0" smtClean="0">
                <a:solidFill>
                  <a:srgbClr val="C00000"/>
                </a:solidFill>
              </a:rPr>
              <a:t>У</a:t>
            </a:r>
            <a:endParaRPr lang="ru-RU" sz="8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5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08" y="188640"/>
            <a:ext cx="8239323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41E15"/>
                </a:solidFill>
              </a:rPr>
              <a:t>Расположите вокруг буквы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000" b="1" dirty="0" smtClean="0">
                <a:solidFill>
                  <a:srgbClr val="141E15"/>
                </a:solidFill>
              </a:rPr>
              <a:t> картинки, в названии которых есть звук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000" b="1" dirty="0" smtClean="0">
                <a:solidFill>
                  <a:srgbClr val="141E15"/>
                </a:solidFill>
              </a:rPr>
              <a:t>, не зависимо от того, где этот звук находится в слове: в начале слова, в середине слова или в конце слова</a:t>
            </a:r>
            <a:endParaRPr lang="ru-RU" sz="2000" b="1" dirty="0">
              <a:solidFill>
                <a:srgbClr val="141E15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61" y="4228238"/>
            <a:ext cx="104400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00" y="4920301"/>
            <a:ext cx="809011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74" y="4907578"/>
            <a:ext cx="1071870" cy="75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61" y="4942971"/>
            <a:ext cx="648072" cy="5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07" y="5821034"/>
            <a:ext cx="869308" cy="53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70" y="4737628"/>
            <a:ext cx="377190" cy="60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09" y="5805264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65" y="5670139"/>
            <a:ext cx="735610" cy="7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82" y="5938775"/>
            <a:ext cx="1123846" cy="75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8" y="5889009"/>
            <a:ext cx="764317" cy="66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97" y="5440034"/>
            <a:ext cx="844344" cy="109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6" y="5180000"/>
            <a:ext cx="952783" cy="62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52" y="5677807"/>
            <a:ext cx="432205" cy="88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9" y="4516270"/>
            <a:ext cx="898400" cy="49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53713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31" y="5844887"/>
            <a:ext cx="637736" cy="69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29" y="5111513"/>
            <a:ext cx="716081" cy="34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8" y="5269787"/>
            <a:ext cx="212378" cy="94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09" y="5040617"/>
            <a:ext cx="372243" cy="52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17" y="4860277"/>
            <a:ext cx="659915" cy="70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3893836" y="2348880"/>
            <a:ext cx="960620" cy="1143000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141E15"/>
                </a:solidFill>
              </a:rPr>
              <a:t> </a:t>
            </a:r>
            <a:r>
              <a:rPr lang="ru-RU" sz="8200" b="1" dirty="0">
                <a:solidFill>
                  <a:srgbClr val="C00000"/>
                </a:solidFill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86928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08" y="188640"/>
            <a:ext cx="8239323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41E15"/>
                </a:solidFill>
              </a:rPr>
              <a:t>Расположите вокруг буквы  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000" b="1" dirty="0" smtClean="0">
                <a:solidFill>
                  <a:srgbClr val="141E15"/>
                </a:solidFill>
              </a:rPr>
              <a:t> картинки, в названии которых есть звук 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000" b="1" dirty="0" smtClean="0">
                <a:solidFill>
                  <a:srgbClr val="141E15"/>
                </a:solidFill>
              </a:rPr>
              <a:t>, не зависимо от того, где этот звук находится в слове: в начале слова, в середине слова или в конце слова</a:t>
            </a:r>
            <a:endParaRPr lang="ru-RU" sz="2000" b="1" dirty="0">
              <a:solidFill>
                <a:srgbClr val="141E15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61" y="4228238"/>
            <a:ext cx="104400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00" y="4920301"/>
            <a:ext cx="809011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74" y="4907578"/>
            <a:ext cx="1071870" cy="75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61" y="4942971"/>
            <a:ext cx="648072" cy="5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07" y="5821034"/>
            <a:ext cx="869308" cy="53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70" y="4737628"/>
            <a:ext cx="377190" cy="60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09" y="5805264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65" y="5670139"/>
            <a:ext cx="735610" cy="7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82" y="5938775"/>
            <a:ext cx="1123846" cy="75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8" y="5889009"/>
            <a:ext cx="764317" cy="66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97" y="5440034"/>
            <a:ext cx="844344" cy="109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6" y="5180000"/>
            <a:ext cx="952783" cy="62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52" y="5677807"/>
            <a:ext cx="432205" cy="88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9" y="4516270"/>
            <a:ext cx="898400" cy="49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53713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31" y="5844887"/>
            <a:ext cx="637736" cy="69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29" y="5111513"/>
            <a:ext cx="716081" cy="34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8" y="5269787"/>
            <a:ext cx="212378" cy="94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09" y="5040617"/>
            <a:ext cx="372243" cy="52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17" y="4860277"/>
            <a:ext cx="659915" cy="70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3893836" y="2348880"/>
            <a:ext cx="96062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141E15"/>
                </a:solidFill>
              </a:rPr>
              <a:t> </a:t>
            </a:r>
            <a:r>
              <a:rPr lang="ru-RU" sz="8200" b="1" dirty="0">
                <a:solidFill>
                  <a:srgbClr val="C00000"/>
                </a:solidFill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345761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08" y="188640"/>
            <a:ext cx="8239323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41E15"/>
                </a:solidFill>
              </a:rPr>
              <a:t>Расположите вокруг буквы  </a:t>
            </a:r>
            <a:r>
              <a:rPr lang="ru-RU" sz="2800" b="1" dirty="0" smtClean="0">
                <a:solidFill>
                  <a:srgbClr val="C00000"/>
                </a:solidFill>
              </a:rPr>
              <a:t>Э</a:t>
            </a:r>
            <a:r>
              <a:rPr lang="ru-RU" sz="2000" b="1" dirty="0" smtClean="0">
                <a:solidFill>
                  <a:srgbClr val="141E15"/>
                </a:solidFill>
              </a:rPr>
              <a:t> картинки, в названии которых есть звук </a:t>
            </a:r>
            <a:r>
              <a:rPr lang="ru-RU" sz="2800" b="1" dirty="0" smtClean="0">
                <a:solidFill>
                  <a:srgbClr val="C00000"/>
                </a:solidFill>
              </a:rPr>
              <a:t>Э</a:t>
            </a:r>
            <a:r>
              <a:rPr lang="ru-RU" sz="2000" b="1" dirty="0" smtClean="0">
                <a:solidFill>
                  <a:srgbClr val="141E15"/>
                </a:solidFill>
              </a:rPr>
              <a:t>, не зависимо от того, где этот звук находится в слове: в начале слова, в середине слова или в конце слова</a:t>
            </a:r>
            <a:endParaRPr lang="ru-RU" sz="2000" b="1" dirty="0">
              <a:solidFill>
                <a:srgbClr val="141E15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61" y="4228238"/>
            <a:ext cx="104400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00" y="4920301"/>
            <a:ext cx="809011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74" y="4907578"/>
            <a:ext cx="1071870" cy="75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61" y="4942971"/>
            <a:ext cx="648072" cy="5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07" y="5821034"/>
            <a:ext cx="869308" cy="53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70" y="4737628"/>
            <a:ext cx="377190" cy="60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09" y="5805264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65" y="5670139"/>
            <a:ext cx="735610" cy="7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82" y="5938775"/>
            <a:ext cx="1123846" cy="75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8" y="5889009"/>
            <a:ext cx="764317" cy="66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97" y="5440034"/>
            <a:ext cx="844344" cy="109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6" y="5180000"/>
            <a:ext cx="952783" cy="62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52" y="5677807"/>
            <a:ext cx="432205" cy="88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9" y="4516270"/>
            <a:ext cx="898400" cy="49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53713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31" y="5844887"/>
            <a:ext cx="637736" cy="69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29" y="5111513"/>
            <a:ext cx="716081" cy="34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8" y="5269787"/>
            <a:ext cx="212378" cy="94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09" y="5040617"/>
            <a:ext cx="372243" cy="52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17" y="4860277"/>
            <a:ext cx="659915" cy="70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3893836" y="2348880"/>
            <a:ext cx="96062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141E15"/>
                </a:solidFill>
              </a:rPr>
              <a:t> </a:t>
            </a:r>
            <a:r>
              <a:rPr lang="ru-RU" sz="8200" b="1" dirty="0">
                <a:solidFill>
                  <a:srgbClr val="C00000"/>
                </a:solidFill>
              </a:rPr>
              <a:t>Э</a:t>
            </a:r>
          </a:p>
        </p:txBody>
      </p:sp>
    </p:spTree>
    <p:extLst>
      <p:ext uri="{BB962C8B-B14F-4D97-AF65-F5344CB8AC3E}">
        <p14:creationId xmlns:p14="http://schemas.microsoft.com/office/powerpoint/2010/main" val="1924082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7">
      <a:dk1>
        <a:srgbClr val="593500"/>
      </a:dk1>
      <a:lt1>
        <a:srgbClr val="FDE5CC"/>
      </a:lt1>
      <a:dk2>
        <a:srgbClr val="593500"/>
      </a:dk2>
      <a:lt2>
        <a:srgbClr val="FBCB9A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</TotalTime>
  <Words>374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Страна правильной речи</vt:lpstr>
      <vt:lpstr>Цели и задачи</vt:lpstr>
      <vt:lpstr>Организация мастер-класса</vt:lpstr>
      <vt:lpstr>Организация мастер-класса</vt:lpstr>
      <vt:lpstr>Расположите вокруг буквы  А картинки, в названии которых есть звук А, не зависимо от того, где этот звук находится в слове: в начале слова, в середине слова или в конце слова</vt:lpstr>
      <vt:lpstr>Расположите вокруг буквы  У картинки, в названии которых есть звук У, не зависимо от того, где этот звук находится в слове: в начале слова, в середине слова или в конце слова</vt:lpstr>
      <vt:lpstr>Расположите вокруг буквы  О картинки, в названии которых есть звук О, не зависимо от того, где этот звук находится в слове: в начале слова, в середине слова или в конце слова</vt:lpstr>
      <vt:lpstr>Расположите вокруг буквы  И картинки, в названии которых есть звук И, не зависимо от того, где этот звук находится в слове: в начале слова, в середине слова или в конце слова</vt:lpstr>
      <vt:lpstr>Расположите вокруг буквы  Э картинки, в названии которых есть звук Э, не зависимо от того, где этот звук находится в слове: в начале слова, в середине слова или в конце слова</vt:lpstr>
      <vt:lpstr>Итоговый продукт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мастер-класс</dc:title>
  <dc:creator>Dou4User04</dc:creator>
  <cp:lastModifiedBy>Dou4User04</cp:lastModifiedBy>
  <cp:revision>17</cp:revision>
  <dcterms:created xsi:type="dcterms:W3CDTF">2017-01-12T08:34:39Z</dcterms:created>
  <dcterms:modified xsi:type="dcterms:W3CDTF">2017-12-26T09:07:40Z</dcterms:modified>
</cp:coreProperties>
</file>